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95" r:id="rId3"/>
    <p:sldId id="291" r:id="rId4"/>
    <p:sldId id="275" r:id="rId5"/>
    <p:sldId id="276" r:id="rId6"/>
    <p:sldId id="296" r:id="rId7"/>
    <p:sldId id="297" r:id="rId8"/>
    <p:sldId id="298" r:id="rId9"/>
    <p:sldId id="264" r:id="rId10"/>
    <p:sldId id="288" r:id="rId11"/>
    <p:sldId id="289" r:id="rId12"/>
    <p:sldId id="277" r:id="rId13"/>
    <p:sldId id="266" r:id="rId14"/>
    <p:sldId id="268" r:id="rId15"/>
    <p:sldId id="290" r:id="rId16"/>
    <p:sldId id="278" r:id="rId17"/>
    <p:sldId id="273" r:id="rId18"/>
    <p:sldId id="280" r:id="rId19"/>
    <p:sldId id="293" r:id="rId20"/>
    <p:sldId id="270" r:id="rId21"/>
    <p:sldId id="281" r:id="rId22"/>
    <p:sldId id="283" r:id="rId23"/>
    <p:sldId id="299" r:id="rId24"/>
    <p:sldId id="300" r:id="rId25"/>
    <p:sldId id="265" r:id="rId26"/>
    <p:sldId id="279" r:id="rId27"/>
    <p:sldId id="284" r:id="rId28"/>
    <p:sldId id="271" r:id="rId29"/>
    <p:sldId id="285" r:id="rId30"/>
    <p:sldId id="294" r:id="rId31"/>
    <p:sldId id="261" r:id="rId32"/>
    <p:sldId id="286" r:id="rId33"/>
    <p:sldId id="287" r:id="rId34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00"/>
    <a:srgbClr val="00FF00"/>
    <a:srgbClr val="A50021"/>
    <a:srgbClr val="990099"/>
    <a:srgbClr val="CC3300"/>
    <a:srgbClr val="FF6600"/>
    <a:srgbClr val="CC00CC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15" autoAdjust="0"/>
    <p:restoredTop sz="94660"/>
  </p:normalViewPr>
  <p:slideViewPr>
    <p:cSldViewPr snapToGrid="0">
      <p:cViewPr>
        <p:scale>
          <a:sx n="100" d="100"/>
          <a:sy n="100" d="100"/>
        </p:scale>
        <p:origin x="-194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83BA5-0087-49CA-93B0-E620F0B3A400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4AB74-A16E-4CFB-9E50-229BF5172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98D0E-FF9E-4E64-92CB-8735C81CB4D3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2A801-DC60-48D7-895B-3374915E7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F7472-DC65-42FB-8C3A-FB18A047DBF8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77458-2E31-4BA3-8362-F4DEAFFC8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164BA-C00E-481A-A396-0CAC0548916F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2C825-2D82-4B55-953D-58352B9FB2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3B908-7E76-48CC-82F2-2FA461515D7E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87ABE-1F8E-434E-9D5B-AE6E488371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637A6-BE56-4323-9663-74E7E6FCFEC7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18CF8-8BCF-4425-BE3E-24729267F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10CB3-A6FB-436E-9604-C32F6B591293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7B67F-DCBF-4CF8-8603-2917CD904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F2DFC-9D88-4292-85B1-602F502AC89C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0B4F8-EC4A-4BD6-B8F2-8A17560E7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03EAA-BCEF-4F61-86E6-77F3BAE64579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E10E8-3762-4665-82B4-35EA25A93E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9F1E8-8E94-4BB6-A75B-AD9553B7830F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C123D-269D-4064-9B01-7B00BA7828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41DCD-ADAB-4252-B50D-B11CA4FA279B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E134B-718D-41C4-B893-6E996A479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войная волна 6"/>
          <p:cNvSpPr/>
          <p:nvPr userDrawn="1"/>
        </p:nvSpPr>
        <p:spPr>
          <a:xfrm>
            <a:off x="0" y="0"/>
            <a:ext cx="9144000" cy="6858000"/>
          </a:xfrm>
          <a:prstGeom prst="doubleWave">
            <a:avLst/>
          </a:prstGeom>
          <a:solidFill>
            <a:srgbClr val="FDEADA">
              <a:alpha val="78039"/>
            </a:srgbClr>
          </a:solidFill>
          <a:ln w="57150" cmpd="thickThin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prst="artDeco"/>
            <a:bevelB w="317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9" name="Рисунок 9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59288" y="-90488"/>
            <a:ext cx="4762500" cy="179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79FBD2-00F2-476A-A6E6-6290603B56FF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pic>
        <p:nvPicPr>
          <p:cNvPr id="1033" name="Рисунок 8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77788" y="5157788"/>
            <a:ext cx="4762501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8DC303-59DD-4DA5-9443-46343EC1C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formal Roman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formal Roman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formal Roman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formal Roman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formal Roman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formal Roman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formal Roman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formal Roman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5" Type="http://schemas.openxmlformats.org/officeDocument/2006/relationships/image" Target="../media/image11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5" Type="http://schemas.openxmlformats.org/officeDocument/2006/relationships/image" Target="../media/image13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Relationship Id="rId14" Type="http://schemas.openxmlformats.org/officeDocument/2006/relationships/image" Target="../media/image1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gi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11357" y="1012372"/>
            <a:ext cx="7256393" cy="587828"/>
          </a:xfrm>
          <a:prstGeom prst="wave">
            <a:avLst>
              <a:gd name="adj1" fmla="val 12500"/>
              <a:gd name="adj2" fmla="val -5241"/>
            </a:avLst>
          </a:prstGeom>
        </p:spPr>
        <p:txBody>
          <a:bodyPr spcFirstLastPara="1" rtlCol="0">
            <a:prstTxWarp prst="textArchDow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parajita" pitchFamily="34" charset="0"/>
              </a:rPr>
              <a:t>Визитка</a:t>
            </a:r>
            <a:endParaRPr lang="ru-RU" sz="66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parajita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МУЗЫКАЛЬНОГО РУКОВОДИТЕЛЯ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</p:txBody>
      </p:sp>
      <p:pic>
        <p:nvPicPr>
          <p:cNvPr id="13314" name="Picture 21" descr="balloons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709" y="368783"/>
            <a:ext cx="855663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1" descr="balloons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6063" y="4649788"/>
            <a:ext cx="1052512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107"/>
            <a:ext cx="2166712" cy="223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9710" y="2967038"/>
            <a:ext cx="7697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600" b="1" spc="50" dirty="0" smtClean="0">
              <a:ln w="11430"/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lvl="0" algn="ctr"/>
            <a:r>
              <a:rPr lang="ru-RU" sz="3600" b="1" spc="50" dirty="0" smtClean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МБДОУ «ЦРР- Д/С №29 «ДЕЛЬФИНЧИК»</a:t>
            </a:r>
            <a:endParaRPr lang="ru-RU" sz="3600" b="1" spc="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Картинки животных для детей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51" y="4492085"/>
            <a:ext cx="2987749" cy="23826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1628" y="2326822"/>
            <a:ext cx="8138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spc="50" dirty="0" err="1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Логачевой</a:t>
            </a:r>
            <a:r>
              <a:rPr lang="ru-RU" sz="3600" b="1" spc="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Елены Геннадьевны</a:t>
            </a:r>
            <a:endParaRPr lang="ru-RU" sz="3600" b="1" spc="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Содержимое 2"/>
          <p:cNvSpPr>
            <a:spLocks noGrp="1"/>
          </p:cNvSpPr>
          <p:nvPr>
            <p:ph idx="1"/>
          </p:nvPr>
        </p:nvSpPr>
        <p:spPr>
          <a:xfrm>
            <a:off x="-206062" y="1185863"/>
            <a:ext cx="9350062" cy="438537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900" b="1" dirty="0" smtClean="0"/>
              <a:t>            </a:t>
            </a:r>
          </a:p>
          <a:p>
            <a:pPr algn="just">
              <a:buFont typeface="Arial" charset="0"/>
              <a:buNone/>
            </a:pPr>
            <a:r>
              <a:rPr lang="ru-RU" sz="1100" dirty="0" smtClean="0">
                <a:solidFill>
                  <a:srgbClr val="002060"/>
                </a:solidFill>
              </a:rPr>
              <a:t>           </a:t>
            </a:r>
            <a:endParaRPr lang="ru-RU" sz="900" dirty="0" smtClean="0"/>
          </a:p>
          <a:p>
            <a:pPr algn="just">
              <a:buFont typeface="Arial" charset="0"/>
              <a:buNone/>
            </a:pPr>
            <a:endParaRPr lang="ru-RU" sz="900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7975" y="7937"/>
            <a:ext cx="4084916" cy="1377803"/>
          </a:xfrm>
        </p:spPr>
        <p:txBody>
          <a:bodyPr/>
          <a:lstStyle/>
          <a:p>
            <a:endParaRPr lang="ru-RU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AutoShape 2" descr="blob:https://web.whatsapp.com/5a5d570d-acb3-45b6-82a9-f2e350c0fd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blob:https://web.whatsapp.com/0e8478cb-7645-4c56-a00c-eea0c3930f8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0" name="Picture 8" descr="C:\Users\1\Desktop\алена\98335fc8-5e02-4b72-a054-803df63e13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2043"/>
            <a:ext cx="3767838" cy="275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" y="39443"/>
            <a:ext cx="3838723" cy="280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5" name="Picture 13" descr="C:\Users\1\Desktop\алена\372b39db-bea8-4a9f-97dc-45d8c54a6e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74" y="1485333"/>
            <a:ext cx="2466753" cy="350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\Desktop\РЕ\1f99e8bc-5ddb-42ef-8ad4-7c890bd6c6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154956"/>
            <a:ext cx="3743325" cy="20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1" y="4992487"/>
            <a:ext cx="1981200" cy="18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5131948"/>
            <a:ext cx="1997297" cy="175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" y="2334530"/>
            <a:ext cx="2708425" cy="16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17" y="39442"/>
            <a:ext cx="3905248" cy="310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2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0" y="1121791"/>
            <a:ext cx="7117237" cy="801278"/>
          </a:xfrm>
        </p:spPr>
        <p:txBody>
          <a:bodyPr/>
          <a:lstStyle/>
          <a:p>
            <a:endParaRPr lang="ru-RU" sz="4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5" y="1970926"/>
            <a:ext cx="2721197" cy="204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63" y="4317374"/>
            <a:ext cx="2974637" cy="223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63" y="2010091"/>
            <a:ext cx="2543751" cy="209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6" y="4384514"/>
            <a:ext cx="2466753" cy="236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13" y="4317374"/>
            <a:ext cx="3301345" cy="243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566"/>
            <a:ext cx="3369201" cy="187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953" y="205667"/>
            <a:ext cx="2721934" cy="170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01" y="1911034"/>
            <a:ext cx="2730138" cy="247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01" y="0"/>
            <a:ext cx="2838450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5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372140" y="627321"/>
            <a:ext cx="6745097" cy="129574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Нота МИ! Минута Славы!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0" y="1531087"/>
            <a:ext cx="7985052" cy="459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7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242" y="595423"/>
            <a:ext cx="8080744" cy="4916563"/>
          </a:xfrm>
        </p:spPr>
        <p:txBody>
          <a:bodyPr/>
          <a:lstStyle/>
          <a:p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. </a:t>
            </a:r>
            <a:r>
              <a:rPr lang="ru-RU" sz="2400" b="1" dirty="0">
                <a:latin typeface="Times New Roman"/>
              </a:rPr>
              <a:t>М</a:t>
            </a:r>
            <a:r>
              <a:rPr lang="ru-RU" sz="2400" b="1" dirty="0" smtClean="0">
                <a:latin typeface="Times New Roman"/>
                <a:ea typeface="Times New Roman"/>
              </a:rPr>
              <a:t>ои </a:t>
            </a:r>
            <a:r>
              <a:rPr lang="ru-RU" sz="2400" b="1" dirty="0">
                <a:latin typeface="Times New Roman"/>
                <a:ea typeface="Times New Roman"/>
              </a:rPr>
              <a:t>дети </a:t>
            </a:r>
            <a:r>
              <a:rPr lang="ru-RU" sz="2400" b="1" dirty="0" smtClean="0">
                <a:latin typeface="Times New Roman"/>
                <a:ea typeface="Times New Roman"/>
              </a:rPr>
              <a:t>неоднократно участвовали </a:t>
            </a:r>
            <a:r>
              <a:rPr lang="ru-RU" sz="2400" b="1" dirty="0">
                <a:latin typeface="Times New Roman"/>
                <a:ea typeface="Times New Roman"/>
              </a:rPr>
              <a:t>в различных муниципальных </a:t>
            </a:r>
            <a:r>
              <a:rPr lang="ru-RU" sz="2400" b="1" dirty="0" smtClean="0">
                <a:latin typeface="Times New Roman"/>
                <a:ea typeface="Times New Roman"/>
              </a:rPr>
              <a:t>мероприятиях и </a:t>
            </a:r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стали победителями городского конкурса «Мы ищем таланты в номинации «Лучший танец»</a:t>
            </a:r>
            <a:endParaRPr lang="ru-RU" sz="2200" dirty="0" smtClean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" name="Рисунок 5" descr="мурзик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1743" y="5511985"/>
            <a:ext cx="832056" cy="105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448" y="1446028"/>
            <a:ext cx="7865296" cy="1073888"/>
          </a:xfrm>
        </p:spPr>
        <p:txBody>
          <a:bodyPr/>
          <a:lstStyle/>
          <a:p>
            <a:r>
              <a:rPr 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«Самый главный успех педагога – это высокие результаты его воспитанников.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70120" y="0"/>
            <a:ext cx="4873219" cy="70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Весело танцуем! </a:t>
            </a:r>
          </a:p>
        </p:txBody>
      </p:sp>
      <p:pic>
        <p:nvPicPr>
          <p:cNvPr id="40962" name="Picture 2" descr="http://www.disneyclips.com/imagesnewb/imageslwrakr01/clipmindanc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7532" y="5071412"/>
            <a:ext cx="985066" cy="1379780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08" y="302788"/>
            <a:ext cx="2527692" cy="21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60" y="4527925"/>
            <a:ext cx="3532970" cy="231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06" y="4408583"/>
            <a:ext cx="3232294" cy="242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243" y="2557594"/>
            <a:ext cx="3316355" cy="185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032" y="4736645"/>
            <a:ext cx="2521356" cy="190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02" y="0"/>
            <a:ext cx="2387588" cy="286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01" y="2999120"/>
            <a:ext cx="2779645" cy="152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97" y="2935326"/>
            <a:ext cx="2753153" cy="147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83" y="0"/>
            <a:ext cx="1765006" cy="275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0" y="0"/>
            <a:ext cx="2222204" cy="29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70120" y="0"/>
            <a:ext cx="4873219" cy="70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40962" name="Picture 2" descr="http://www.disneyclips.com/imagesnewb/imageslwrakr01/clipmindanc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7532" y="5071412"/>
            <a:ext cx="985066" cy="1379780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855" y="4527634"/>
            <a:ext cx="2424223" cy="225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1" y="4556563"/>
            <a:ext cx="2586297" cy="219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1\Desktop\алена\ДипломФестиваль Айдемирова Марья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428" y="2252328"/>
            <a:ext cx="1783091" cy="23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алена\муз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48" y="2252328"/>
            <a:ext cx="1719893" cy="236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алена\муз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0" y="2183342"/>
            <a:ext cx="1860699" cy="234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алена\муз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79" y="2342230"/>
            <a:ext cx="186245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166" y="39614"/>
            <a:ext cx="2785731" cy="208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1" y="39614"/>
            <a:ext cx="2977117" cy="214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27" y="124567"/>
            <a:ext cx="3125971" cy="197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29" y="4698310"/>
            <a:ext cx="2334179" cy="215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1\Desktop\алена\5a5d570d-acb3-45b6-82a9-f2e350c0fd4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901" y="4698310"/>
            <a:ext cx="1907996" cy="208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93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70121" y="1019175"/>
            <a:ext cx="5897303" cy="67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40962" name="Picture 2" descr="http://www.disneyclips.com/imagesnewb/imageslwrakr01/clipmindanc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7532" y="5071412"/>
            <a:ext cx="985066" cy="1379780"/>
          </a:xfrm>
          <a:prstGeom prst="rect">
            <a:avLst/>
          </a:prstGeom>
          <a:noFill/>
        </p:spPr>
      </p:pic>
      <p:pic>
        <p:nvPicPr>
          <p:cNvPr id="1026" name="Picture 2" descr="https://stihi.ru/pics/2015/09/26/37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6" y="1697003"/>
            <a:ext cx="8354780" cy="441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046" y="425302"/>
            <a:ext cx="5561596" cy="932787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Нота ФА! Фантазия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0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09" y="1251245"/>
            <a:ext cx="7805942" cy="47386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«Реализовать  свою неуёмную фантазию</a:t>
            </a:r>
            <a:r>
              <a:rPr lang="ru-RU" sz="2800" b="1" dirty="0">
                <a:latin typeface="Times New Roman" pitchFamily="18" charset="0"/>
                <a:ea typeface="Times New Roman"/>
                <a:cs typeface="Times New Roman" pitchFamily="18" charset="0"/>
              </a:rPr>
              <a:t> и творчество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мне помогает работа с коллегами. 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Всеми своими знаниями активно делюсь опытом и обмениваюсь через открытые занятия, семинары, мастер-классы и другие формы работы. Это помогает мне организовать работу по поиску и применению инновационных технологий, программ, методов и приемов. Работа в команде единомышленников дает возможность получить общую формулу успеха.»</a:t>
            </a:r>
            <a:r>
              <a:rPr lang="ru-RU" sz="280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86" y="2243469"/>
            <a:ext cx="8323964" cy="3689497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48" y="92296"/>
            <a:ext cx="7529496" cy="473861"/>
          </a:xfrm>
        </p:spPr>
        <p:txBody>
          <a:bodyPr/>
          <a:lstStyle/>
          <a:p>
            <a:pPr lvl="0"/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1" y="4763386"/>
            <a:ext cx="2825367" cy="209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9" y="2735224"/>
            <a:ext cx="4067988" cy="183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34" y="4284364"/>
            <a:ext cx="4196312" cy="236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9" y="42530"/>
            <a:ext cx="4657060" cy="261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70" y="4688403"/>
            <a:ext cx="2433906" cy="182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590" y="2171700"/>
            <a:ext cx="3703675" cy="230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33" y="42530"/>
            <a:ext cx="3785191" cy="212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285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48" y="92296"/>
            <a:ext cx="7529496" cy="473861"/>
          </a:xfrm>
        </p:spPr>
        <p:txBody>
          <a:bodyPr/>
          <a:lstStyle/>
          <a:p>
            <a:pPr lvl="0"/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" y="1827667"/>
            <a:ext cx="3018437" cy="222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24" y="0"/>
            <a:ext cx="2479874" cy="251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44" y="4056321"/>
            <a:ext cx="3224154" cy="268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6349"/>
            <a:ext cx="2962201" cy="22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13" y="1827667"/>
            <a:ext cx="317278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5" y="4938073"/>
            <a:ext cx="2559902" cy="191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85" y="2468893"/>
            <a:ext cx="2116570" cy="158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82" y="23387"/>
            <a:ext cx="3540642" cy="182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6" y="0"/>
            <a:ext cx="2587553" cy="194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82" y="3653536"/>
            <a:ext cx="2736960" cy="153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846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Содержимое 2"/>
          <p:cNvSpPr>
            <a:spLocks noGrp="1"/>
          </p:cNvSpPr>
          <p:nvPr>
            <p:ph idx="1"/>
          </p:nvPr>
        </p:nvSpPr>
        <p:spPr>
          <a:xfrm>
            <a:off x="372532" y="1515532"/>
            <a:ext cx="5039440" cy="3564468"/>
          </a:xfrm>
        </p:spPr>
        <p:txBody>
          <a:bodyPr/>
          <a:lstStyle/>
          <a:p>
            <a:pPr eaLnBrk="1" hangingPunct="1"/>
            <a:r>
              <a:rPr lang="ru-RU" sz="1600" b="1" i="1" dirty="0" smtClean="0"/>
              <a:t>Ф.И.О. </a:t>
            </a:r>
            <a:r>
              <a:rPr lang="ru-RU" sz="2000" b="1" dirty="0" err="1" smtClean="0"/>
              <a:t>Логачева</a:t>
            </a:r>
            <a:r>
              <a:rPr lang="ru-RU" sz="2000" b="1" dirty="0" smtClean="0"/>
              <a:t> Елена Геннадьевна</a:t>
            </a:r>
          </a:p>
          <a:p>
            <a:pPr eaLnBrk="1" hangingPunct="1"/>
            <a:r>
              <a:rPr lang="ru-RU" sz="1600" b="1" i="1" dirty="0" smtClean="0"/>
              <a:t>Дата рождения: </a:t>
            </a:r>
            <a:r>
              <a:rPr lang="ru-RU" sz="1600" dirty="0" smtClean="0"/>
              <a:t>28.01.1986г.</a:t>
            </a:r>
          </a:p>
          <a:p>
            <a:pPr eaLnBrk="1" hangingPunct="1"/>
            <a:r>
              <a:rPr lang="ru-RU" sz="1600" b="1" i="1" dirty="0" smtClean="0"/>
              <a:t>Образование: </a:t>
            </a:r>
            <a:r>
              <a:rPr lang="ru-RU" sz="1600" dirty="0" smtClean="0"/>
              <a:t>высшее, </a:t>
            </a:r>
          </a:p>
          <a:p>
            <a:pPr eaLnBrk="1" hangingPunct="1"/>
            <a:r>
              <a:rPr lang="ru-RU" sz="1600" b="1" i="1" dirty="0" smtClean="0"/>
              <a:t>Место работы: МБДОУ «ЦРР- Детский сад№29 «</a:t>
            </a:r>
            <a:r>
              <a:rPr lang="ru-RU" sz="1600" b="1" i="1" dirty="0" err="1" smtClean="0"/>
              <a:t>Дельфинчик</a:t>
            </a:r>
            <a:r>
              <a:rPr lang="ru-RU" sz="1600" b="1" i="1" dirty="0" smtClean="0"/>
              <a:t>» Администрации ГО «город Каспийск» Республики Дагестан</a:t>
            </a:r>
            <a:endParaRPr lang="ru-RU" sz="1600" dirty="0" smtClean="0"/>
          </a:p>
          <a:p>
            <a:pPr eaLnBrk="1" hangingPunct="1"/>
            <a:r>
              <a:rPr lang="ru-RU" sz="1600" b="1" i="1" dirty="0" smtClean="0"/>
              <a:t>Общий стаж работы:  </a:t>
            </a:r>
            <a:r>
              <a:rPr lang="ru-RU" sz="1600" dirty="0" smtClean="0"/>
              <a:t>21 год</a:t>
            </a:r>
          </a:p>
          <a:p>
            <a:pPr eaLnBrk="1" hangingPunct="1"/>
            <a:r>
              <a:rPr lang="ru-RU" sz="1600" b="1" i="1" dirty="0" smtClean="0"/>
              <a:t>Педагогический стаж в детском саду</a:t>
            </a:r>
            <a:r>
              <a:rPr lang="ru-RU" sz="1600" i="1" dirty="0" smtClean="0"/>
              <a:t>: 2</a:t>
            </a:r>
            <a:r>
              <a:rPr lang="ru-RU" sz="1600" dirty="0" smtClean="0"/>
              <a:t>1 год</a:t>
            </a:r>
          </a:p>
          <a:p>
            <a:pPr>
              <a:spcAft>
                <a:spcPts val="0"/>
              </a:spcAft>
            </a:pPr>
            <a:r>
              <a:rPr lang="ru-RU" sz="1600" b="1" i="1" dirty="0" smtClean="0"/>
              <a:t>Направление в работе </a:t>
            </a:r>
            <a:r>
              <a:rPr lang="ru-RU" sz="1600" b="1" dirty="0" smtClean="0"/>
              <a:t>: «ВЛИЯНИЕ МУЗЫКАЛЬНЫХ ЗАНЯТИЙ НА РАЗВИТИЕ ТВОРЧЕСКИХ СПОСОБНОСТЕЙ ДЕТЕЙ </a:t>
            </a:r>
            <a:br>
              <a:rPr lang="ru-RU" sz="1600" b="1" dirty="0" smtClean="0"/>
            </a:br>
            <a:r>
              <a:rPr lang="ru-RU" sz="1600" b="1" dirty="0" smtClean="0"/>
              <a:t> ДОШКОЛЬНОГО ВОЗРАСТА»</a:t>
            </a:r>
            <a:r>
              <a:rPr lang="ru-RU" sz="1600" b="1" dirty="0">
                <a:latin typeface="Times New Roman"/>
                <a:ea typeface="Times New Roman"/>
              </a:rPr>
              <a:t> </a:t>
            </a:r>
            <a:endParaRPr lang="ru-RU" sz="1600" b="1" dirty="0" smtClean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14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467833" y="1140636"/>
            <a:ext cx="5575808" cy="7897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  <a:p>
            <a:pPr algn="ctr"/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  <a:p>
            <a:pPr algn="ctr"/>
            <a:endParaRPr lang="ru-RU" sz="3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  <a:p>
            <a:pPr algn="ctr"/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  <a:p>
            <a:pPr algn="ctr"/>
            <a:endParaRPr lang="ru-RU" sz="3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  <a:p>
            <a:pPr algn="ctr"/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  <a:p>
            <a:pPr algn="ctr"/>
            <a:endParaRPr lang="ru-RU" sz="3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  <a:p>
            <a:pPr algn="ctr"/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  <a:p>
            <a:pPr algn="ctr"/>
            <a:endParaRPr lang="ru-RU" sz="3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  <a:p>
            <a:pPr algn="ctr"/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ДОБРЫЙ ДЕНЬ!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Давайте  </a:t>
            </a:r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познакомимся!</a:t>
            </a:r>
          </a:p>
        </p:txBody>
      </p:sp>
      <p:pic>
        <p:nvPicPr>
          <p:cNvPr id="2050" name="Picture 2" descr="C:\Users\1\Desktop\photo_2024-03-01_15-35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87" y="2009553"/>
            <a:ext cx="2855810" cy="471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6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311550" y="903111"/>
            <a:ext cx="7258830" cy="970844"/>
          </a:xfrm>
        </p:spPr>
        <p:txBody>
          <a:bodyPr/>
          <a:lstStyle/>
          <a:p>
            <a:pPr lvl="0"/>
            <a: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Нота СОЛЬ! Соль жизни!</a:t>
            </a:r>
            <a:r>
              <a:rPr lang="ru-RU" sz="5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5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endParaRPr lang="ru-RU" sz="5400" dirty="0" smtClean="0"/>
          </a:p>
        </p:txBody>
      </p:sp>
      <p:pic>
        <p:nvPicPr>
          <p:cNvPr id="35842" name="Picture 2" descr="D:\фотоальбом\Садик\P105067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00865" y="2615939"/>
            <a:ext cx="3142266" cy="2356699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122" name="Picture 2" descr="https://shareslide.ru/img/thumbs/08fb65bd0ae48bd52e4f718a7593cf7c-8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19" y="1513604"/>
            <a:ext cx="7620000" cy="456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311549" y="903111"/>
            <a:ext cx="8364618" cy="970844"/>
          </a:xfrm>
        </p:spPr>
        <p:txBody>
          <a:bodyPr/>
          <a:lstStyle/>
          <a:p>
            <a:pPr lvl="0"/>
            <a: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Соль </a:t>
            </a:r>
            <a:r>
              <a:rPr lang="ru-RU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жизни состоит в том, чтобы </a:t>
            </a: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постоянно самосовершенствоваться</a:t>
            </a:r>
            <a:r>
              <a:rPr lang="ru-RU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, идти в ногу со временем, получать новые знания, ведь от того что знает и умеет педагог, зависит то , чему и как научит он </a:t>
            </a: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своих воспитанников</a:t>
            </a:r>
            <a:r>
              <a:rPr lang="ru-RU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»</a:t>
            </a:r>
            <a:endParaRPr lang="ru-RU" sz="5400" dirty="0" smtClean="0"/>
          </a:p>
        </p:txBody>
      </p:sp>
    </p:spTree>
    <p:extLst>
      <p:ext uri="{BB962C8B-B14F-4D97-AF65-F5344CB8AC3E}">
        <p14:creationId xmlns:p14="http://schemas.microsoft.com/office/powerpoint/2010/main" val="3020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311549" y="903111"/>
            <a:ext cx="6493287" cy="970844"/>
          </a:xfrm>
        </p:spPr>
        <p:txBody>
          <a:bodyPr/>
          <a:lstStyle/>
          <a:p>
            <a:pPr lvl="0"/>
            <a: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5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5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endParaRPr lang="ru-RU" sz="5400" dirty="0" smtClean="0"/>
          </a:p>
        </p:txBody>
      </p:sp>
      <p:pic>
        <p:nvPicPr>
          <p:cNvPr id="8194" name="Picture 2" descr="C:\Users\1\Desktop\Диплом ПП-Але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0000">
            <a:off x="846754" y="338837"/>
            <a:ext cx="2462964" cy="338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удостоверение о П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0000">
            <a:off x="5327220" y="166581"/>
            <a:ext cx="2463073" cy="338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Диплом Але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0000">
            <a:off x="5426540" y="3130087"/>
            <a:ext cx="2885301" cy="386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свидетельство МШ-Але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0000">
            <a:off x="1177973" y="3225211"/>
            <a:ext cx="2674180" cy="38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9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311549" y="903111"/>
            <a:ext cx="6493287" cy="970844"/>
          </a:xfrm>
        </p:spPr>
        <p:txBody>
          <a:bodyPr/>
          <a:lstStyle/>
          <a:p>
            <a:pPr lvl="0"/>
            <a: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5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5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endParaRPr lang="ru-RU" sz="5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2" y="100013"/>
            <a:ext cx="2113332" cy="256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4" y="3168502"/>
            <a:ext cx="1765706" cy="256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76" y="100013"/>
            <a:ext cx="2050345" cy="257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34" y="3283135"/>
            <a:ext cx="446881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0013"/>
            <a:ext cx="2509283" cy="318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C:\Users\1\Desktop\грамоты\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77" y="3080377"/>
            <a:ext cx="2050345" cy="276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2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311549" y="903111"/>
            <a:ext cx="6493287" cy="970844"/>
          </a:xfrm>
        </p:spPr>
        <p:txBody>
          <a:bodyPr/>
          <a:lstStyle/>
          <a:p>
            <a:pPr lvl="0"/>
            <a: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5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5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endParaRPr lang="ru-RU" sz="5400" dirty="0" smtClean="0"/>
          </a:p>
        </p:txBody>
      </p:sp>
      <p:pic>
        <p:nvPicPr>
          <p:cNvPr id="6146" name="Picture 2" descr="C:\Users\1\Desktop\грамоты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53283" y="1925794"/>
            <a:ext cx="2124722" cy="292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грамоты\2 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280" y="72714"/>
            <a:ext cx="1477924" cy="2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\Desktop\грамоты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95" y="4613537"/>
            <a:ext cx="1632094" cy="224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1\Desktop\грамоты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1" y="122362"/>
            <a:ext cx="1666384" cy="229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1\Desktop\грамоты\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56" y="45132"/>
            <a:ext cx="1712944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1\Desktop\грамоты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06" y="2567233"/>
            <a:ext cx="1507254" cy="207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1\Desktop\грамоты\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895" y="2342148"/>
            <a:ext cx="1685260" cy="233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1\Desktop\грамоты\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14" y="0"/>
            <a:ext cx="1690219" cy="232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1\Desktop\грамоты\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51" y="72714"/>
            <a:ext cx="1654039" cy="215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1\Desktop\грамоты\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14" y="4681144"/>
            <a:ext cx="1549701" cy="21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1\Desktop\грамоты\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40" y="4601883"/>
            <a:ext cx="1607336" cy="22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1\Desktop\грамоты\1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31" y="2413979"/>
            <a:ext cx="1534383" cy="211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1\Desktop\грамоты\1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9" y="4828714"/>
            <a:ext cx="1403876" cy="193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:\Users\1\Desktop\грамоты\1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895" y="4681144"/>
            <a:ext cx="1580705" cy="207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48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0" y="988828"/>
            <a:ext cx="9021452" cy="1078539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Нота ЛЯ! Веселая тональность!</a:t>
            </a:r>
            <a:endParaRPr lang="ru-RU" sz="3200" dirty="0" smtClean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37891" name="Picture 3" descr="C:\Users\Пользователь\Desktop\cke_17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688" y="5419725"/>
            <a:ext cx="1245812" cy="1245812"/>
          </a:xfrm>
          <a:prstGeom prst="rect">
            <a:avLst/>
          </a:prstGeom>
          <a:noFill/>
        </p:spPr>
      </p:pic>
      <p:pic>
        <p:nvPicPr>
          <p:cNvPr id="6146" name="Picture 2" descr="https://sun9-77.userapi.com/impg/swSo7FieP_O9ZHXUkrvGJE3XFiwBI8yl3UuQHA/JFgslMXFqZo.jpg?size=383x302&amp;quality=96&amp;sign=1e2106b765f18e79c89b3187e56fc8d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5" y="1810228"/>
            <a:ext cx="7857461" cy="414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287078" y="1470581"/>
            <a:ext cx="8734373" cy="59678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«Ля - веселая тональность-</a:t>
            </a:r>
            <a:r>
              <a:rPr lang="ru-RU" sz="3200" b="1" dirty="0">
                <a:latin typeface="Times New Roman"/>
                <a:ea typeface="Times New Roman"/>
              </a:rPr>
              <a:t>залог моего хорошего </a:t>
            </a:r>
            <a:r>
              <a:rPr lang="ru-RU" sz="3200" b="1" dirty="0" smtClean="0">
                <a:latin typeface="Times New Roman"/>
                <a:ea typeface="Times New Roman"/>
              </a:rPr>
              <a:t>настроения</a:t>
            </a:r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- это моя семья и здоровый образ жизни. </a:t>
            </a: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Мы любим вместе активно проводить время, участвовать в конкурсах, путешествовать, открывать для себя новые места,</a:t>
            </a: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проведение совместного досуга помогает мне оставаться позитивной и уверенной в себе</a:t>
            </a:r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». </a:t>
            </a:r>
            <a:b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3200" dirty="0" smtClean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37891" name="Picture 3" descr="C:\Users\Пользователь\Desktop\cke_17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688" y="5419725"/>
            <a:ext cx="1245812" cy="1245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77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0" y="1470581"/>
            <a:ext cx="9021452" cy="596786"/>
          </a:xfrm>
        </p:spPr>
        <p:txBody>
          <a:bodyPr/>
          <a:lstStyle/>
          <a:p>
            <a:endParaRPr lang="ru-RU" sz="3200" dirty="0" smtClean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37891" name="Picture 3" descr="C:\Users\Пользователь\Desktop\cke_17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688" y="5419725"/>
            <a:ext cx="1245812" cy="1245812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64" y="2514600"/>
            <a:ext cx="3327991" cy="237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5" y="-36283"/>
            <a:ext cx="1844749" cy="291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42" y="2158563"/>
            <a:ext cx="3237856" cy="180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65" y="4887031"/>
            <a:ext cx="3347301" cy="198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34" y="0"/>
            <a:ext cx="2529182" cy="287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36" y="-76464"/>
            <a:ext cx="2392756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-38233"/>
            <a:ext cx="1811478" cy="244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55" y="2881423"/>
            <a:ext cx="2588540" cy="145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2628" y="4792617"/>
            <a:ext cx="2373997" cy="206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18" y="3605040"/>
            <a:ext cx="3182214" cy="157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92" y="4933169"/>
            <a:ext cx="1294700" cy="189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38" y="2104940"/>
            <a:ext cx="1397198" cy="186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C:\Users\1\Desktop\алена\e92fbc85-24a6-4cf7-b0d0-539d0343a4c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792" y="4410081"/>
            <a:ext cx="2312866" cy="244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8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098" y="1008667"/>
            <a:ext cx="8513499" cy="848413"/>
          </a:xfrm>
        </p:spPr>
        <p:txBody>
          <a:bodyPr/>
          <a:lstStyle/>
          <a:p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Нота СИ! Сила МУЗЫКИ!</a:t>
            </a: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8920" name="Picture 8" descr="C:\Users\Пользователь\Desktop\muz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2572" y="5184742"/>
            <a:ext cx="848306" cy="1121789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2" y="1701208"/>
            <a:ext cx="7666074" cy="424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628" y="520995"/>
            <a:ext cx="8470970" cy="1336085"/>
          </a:xfrm>
        </p:spPr>
        <p:txBody>
          <a:bodyPr/>
          <a:lstStyle/>
          <a:p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> </a:t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Взаимодействия с родителями строится по принципу доверительного</a:t>
            </a: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8920" name="Picture 8" descr="C:\Users\Пользователь\Desktop\muz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2572" y="5184742"/>
            <a:ext cx="848306" cy="1121789"/>
          </a:xfrm>
          <a:prstGeom prst="rect">
            <a:avLst/>
          </a:prstGeom>
          <a:noFill/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95423" y="2445488"/>
            <a:ext cx="8165803" cy="2739255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партнерства, поддержки и взаимопомощи. Я опираюсь на родителей не только как помощников, а как на равноправных участников образовательного процесса.»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47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11357" y="1012372"/>
            <a:ext cx="7256393" cy="587828"/>
          </a:xfrm>
          <a:prstGeom prst="wave">
            <a:avLst>
              <a:gd name="adj1" fmla="val 12500"/>
              <a:gd name="adj2" fmla="val -5241"/>
            </a:avLst>
          </a:prstGeom>
        </p:spPr>
        <p:txBody>
          <a:bodyPr spcFirstLastPara="1" rtlCol="0">
            <a:prstTxWarp prst="textArchDow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</p:txBody>
      </p:sp>
      <p:pic>
        <p:nvPicPr>
          <p:cNvPr id="13314" name="Picture 21" descr="balloons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709" y="368783"/>
            <a:ext cx="855663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1" descr="balloons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6063" y="4649788"/>
            <a:ext cx="1052512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35261" y="1927708"/>
            <a:ext cx="43833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«За пианино сяду я, для вас я песню сочиню друзья! Песня называется «Педагог», но как же сочинить ее без нот? Чтобы песню сочинить, нужно с нотами дружить»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А историю </a:t>
            </a:r>
            <a:r>
              <a:rPr lang="ru-RU" sz="3600" b="1" dirty="0">
                <a:solidFill>
                  <a:srgbClr val="C00000"/>
                </a:solidFill>
                <a:latin typeface="Times New Roman"/>
                <a:ea typeface="Times New Roman"/>
              </a:rPr>
              <a:t>свою </a:t>
            </a:r>
            <a:endParaRPr lang="ru-RU" sz="3600" b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я </a:t>
            </a:r>
            <a:r>
              <a:rPr lang="ru-RU" sz="3600" b="1" dirty="0">
                <a:solidFill>
                  <a:srgbClr val="C00000"/>
                </a:solidFill>
                <a:latin typeface="Times New Roman"/>
                <a:ea typeface="Times New Roman"/>
              </a:rPr>
              <a:t>разложу по нотам: </a:t>
            </a:r>
            <a:endParaRPr lang="ru-RU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02279" y="2326822"/>
            <a:ext cx="5963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600" b="1" spc="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1\Desktop\алена\photo_2024-03-01_15-49-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" y="-1"/>
            <a:ext cx="4308701" cy="546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6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628" y="520995"/>
            <a:ext cx="8470970" cy="1336085"/>
          </a:xfrm>
        </p:spPr>
        <p:txBody>
          <a:bodyPr/>
          <a:lstStyle/>
          <a:p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> </a:t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  <a:t/>
            </a:r>
            <a:br>
              <a:rPr lang="ru-RU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retto Script Two" pitchFamily="66" charset="-52"/>
              </a:rPr>
            </a:b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8920" name="Picture 8" descr="C:\Users\Пользователь\Desktop\muz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2572" y="5184742"/>
            <a:ext cx="848306" cy="1121789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12" y="2094377"/>
            <a:ext cx="3246766" cy="214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02" y="4529470"/>
            <a:ext cx="3275976" cy="232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474" y="14134"/>
            <a:ext cx="2835641" cy="212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232" y="5070306"/>
            <a:ext cx="2941636" cy="183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7" y="70210"/>
            <a:ext cx="2402957" cy="342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68" y="2142637"/>
            <a:ext cx="2391964" cy="318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57" y="3581400"/>
            <a:ext cx="2476616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250" y="70209"/>
            <a:ext cx="3329279" cy="180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9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95693" y="457201"/>
            <a:ext cx="8784356" cy="2052083"/>
          </a:xfrm>
        </p:spPr>
        <p:txBody>
          <a:bodyPr/>
          <a:lstStyle/>
          <a:p>
            <a:pPr>
              <a:buNone/>
            </a:pPr>
            <a:r>
              <a:rPr lang="ru-RU" sz="3200" dirty="0" smtClean="0"/>
              <a:t>        </a:t>
            </a:r>
            <a:r>
              <a:rPr lang="ru-RU" sz="3200" b="1" dirty="0" smtClean="0">
                <a:solidFill>
                  <a:srgbClr val="FF0000"/>
                </a:solidFill>
              </a:rPr>
              <a:t>Я говорю: «Я счастлива, поскольку твердо знаю, моя работа- лучшая на свете! Ведь каждый день я зажигаю звезды, а звезды- это наши с вами дети!»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30" y="2685217"/>
            <a:ext cx="2854206" cy="380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3" y="2685218"/>
            <a:ext cx="2731238" cy="380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2685217"/>
            <a:ext cx="2790825" cy="380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88535" y="2494929"/>
            <a:ext cx="8691514" cy="2067645"/>
          </a:xfrm>
        </p:spPr>
        <p:txBody>
          <a:bodyPr/>
          <a:lstStyle/>
          <a:p>
            <a:pPr>
              <a:buNone/>
            </a:pPr>
            <a:r>
              <a:rPr lang="ru-RU" sz="3200" dirty="0" smtClean="0"/>
              <a:t>        </a:t>
            </a:r>
          </a:p>
          <a:p>
            <a:pPr>
              <a:buNone/>
            </a:pPr>
            <a:endParaRPr lang="ru-RU" sz="32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Дети – это самое главное в жизни!</a:t>
            </a:r>
          </a:p>
          <a:p>
            <a:pPr algn="ctr">
              <a:buNone/>
            </a:pPr>
            <a:r>
              <a:rPr lang="ru-RU" sz="3200" b="1" dirty="0" smtClean="0"/>
              <a:t>  </a:t>
            </a:r>
            <a:r>
              <a:rPr lang="ru-RU" sz="3200" b="1" dirty="0" smtClean="0">
                <a:solidFill>
                  <a:srgbClr val="008000"/>
                </a:solidFill>
              </a:rPr>
              <a:t>Сияющие глаза и счастливые улыбки моих воспитанников – самый главный результат моей работы.</a:t>
            </a:r>
            <a:endParaRPr lang="ru-RU" sz="3200" b="1" dirty="0">
              <a:solidFill>
                <a:srgbClr val="008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4549" y="425302"/>
            <a:ext cx="819770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eaLnBrk="0" hangingPunct="0">
              <a:lnSpc>
                <a:spcPct val="90000"/>
              </a:lnSpc>
              <a:spcBef>
                <a:spcPts val="1000"/>
              </a:spcBef>
            </a:pPr>
            <a:r>
              <a:rPr lang="ru-RU" sz="3200" b="1" smtClean="0">
                <a:solidFill>
                  <a:srgbClr val="008000"/>
                </a:solidFill>
                <a:latin typeface="Arial"/>
                <a:cs typeface="+mn-cs"/>
              </a:rPr>
              <a:t>«</a:t>
            </a:r>
            <a:r>
              <a:rPr lang="ru-RU" sz="3200" b="1" dirty="0">
                <a:solidFill>
                  <a:srgbClr val="008000"/>
                </a:solidFill>
                <a:latin typeface="Arial"/>
                <a:cs typeface="+mn-cs"/>
              </a:rPr>
              <a:t>Чтоб педагогом стать, не нужно песни сочинять. А песнь моя сложилась из нот звукоряда!»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8" y="1847230"/>
            <a:ext cx="8495414" cy="280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61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88535" y="2494929"/>
            <a:ext cx="8691514" cy="2067645"/>
          </a:xfrm>
        </p:spPr>
        <p:txBody>
          <a:bodyPr/>
          <a:lstStyle/>
          <a:p>
            <a:pPr>
              <a:buNone/>
            </a:pPr>
            <a:r>
              <a:rPr lang="ru-RU" sz="3200" dirty="0" smtClean="0"/>
              <a:t>        </a:t>
            </a:r>
          </a:p>
          <a:p>
            <a:pPr>
              <a:buNone/>
            </a:pPr>
            <a:endParaRPr lang="ru-RU" sz="3200" b="1" dirty="0">
              <a:solidFill>
                <a:srgbClr val="FF0000"/>
              </a:solidFill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Профессии моей мне позавидует любой!</a:t>
            </a: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Ведь каждый день пою, танцую!</a:t>
            </a: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Мир музыки прекрасный и большой.</a:t>
            </a: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нем я творю, пою, ликую!</a:t>
            </a:r>
          </a:p>
          <a:p>
            <a:pPr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4549" y="425302"/>
            <a:ext cx="8197701" cy="2121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eaLnBrk="0" hangingPunct="0">
              <a:lnSpc>
                <a:spcPct val="90000"/>
              </a:lnSpc>
              <a:spcBef>
                <a:spcPts val="1000"/>
              </a:spcBef>
            </a:pPr>
            <a:endParaRPr lang="ru-RU" sz="32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j-ea"/>
              <a:cs typeface="Arial"/>
            </a:endParaRPr>
          </a:p>
          <a:p>
            <a:pPr marL="228600" lvl="0" indent="-228600" algn="ctr" eaLnBrk="0" hangingPunct="0">
              <a:lnSpc>
                <a:spcPct val="90000"/>
              </a:lnSpc>
              <a:spcBef>
                <a:spcPts val="1000"/>
              </a:spcBef>
            </a:pPr>
            <a:endParaRPr lang="ru-RU" sz="32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j-ea"/>
              <a:cs typeface="Arial"/>
            </a:endParaRPr>
          </a:p>
          <a:p>
            <a:pPr marL="228600" lvl="0" indent="-228600"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ru-RU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rPr>
              <a:t>Мое </a:t>
            </a:r>
            <a:r>
              <a:rPr lang="ru-RU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rPr>
              <a:t>педагогическое кредо:</a:t>
            </a:r>
            <a:r>
              <a:rPr lang="ru-RU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rPr>
              <a:t/>
            </a:r>
            <a:br>
              <a:rPr lang="ru-RU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rPr>
            </a:br>
            <a:endParaRPr lang="ru-RU" sz="3200" b="1" dirty="0">
              <a:solidFill>
                <a:srgbClr val="008000"/>
              </a:solidFill>
              <a:latin typeface="Arial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0605" y="1573090"/>
            <a:ext cx="6613451" cy="189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70000"/>
              </a:lnSpc>
              <a:spcBef>
                <a:spcPts val="1000"/>
              </a:spcBef>
            </a:pPr>
            <a:endParaRPr lang="ru-RU" sz="2200" b="1" dirty="0" smtClean="0">
              <a:solidFill>
                <a:srgbClr val="17375E"/>
              </a:solidFill>
              <a:latin typeface="Arial"/>
              <a:cs typeface="+mn-cs"/>
            </a:endParaRPr>
          </a:p>
          <a:p>
            <a:pPr marL="228600" lvl="0" indent="-228600" algn="ctr">
              <a:lnSpc>
                <a:spcPct val="70000"/>
              </a:lnSpc>
              <a:spcBef>
                <a:spcPts val="1000"/>
              </a:spcBef>
            </a:pPr>
            <a:endParaRPr lang="ru-RU" sz="2200" b="1" dirty="0">
              <a:solidFill>
                <a:srgbClr val="17375E"/>
              </a:solidFill>
              <a:latin typeface="Arial"/>
              <a:cs typeface="+mn-cs"/>
            </a:endParaRPr>
          </a:p>
          <a:p>
            <a:pPr marL="228600" lvl="0" indent="-228600" algn="ctr">
              <a:lnSpc>
                <a:spcPct val="70000"/>
              </a:lnSpc>
              <a:spcBef>
                <a:spcPts val="1000"/>
              </a:spcBef>
            </a:pPr>
            <a:r>
              <a:rPr lang="ru-RU" sz="2200" b="1" dirty="0" smtClean="0">
                <a:solidFill>
                  <a:srgbClr val="17375E"/>
                </a:solidFill>
                <a:latin typeface="Arial"/>
                <a:cs typeface="+mn-cs"/>
              </a:rPr>
              <a:t>«</a:t>
            </a:r>
            <a:r>
              <a:rPr lang="ru-RU" sz="2200" b="1" dirty="0">
                <a:solidFill>
                  <a:srgbClr val="17375E"/>
                </a:solidFill>
                <a:latin typeface="Arial"/>
                <a:cs typeface="+mn-cs"/>
              </a:rPr>
              <a:t>Музыка, как книга, делает нас лучше, умнее и добрее»   </a:t>
            </a:r>
          </a:p>
          <a:p>
            <a:pPr marL="228600" lvl="0" indent="-228600" algn="ctr">
              <a:lnSpc>
                <a:spcPct val="70000"/>
              </a:lnSpc>
              <a:spcBef>
                <a:spcPts val="1000"/>
              </a:spcBef>
            </a:pPr>
            <a:r>
              <a:rPr lang="ru-RU" sz="2200" b="1" i="1" dirty="0">
                <a:solidFill>
                  <a:srgbClr val="17375E"/>
                </a:solidFill>
                <a:latin typeface="Arial"/>
                <a:cs typeface="+mn-cs"/>
              </a:rPr>
              <a:t>                                                                                   Д. </a:t>
            </a:r>
            <a:r>
              <a:rPr lang="ru-RU" sz="2200" b="1" i="1" dirty="0" err="1">
                <a:solidFill>
                  <a:srgbClr val="17375E"/>
                </a:solidFill>
                <a:latin typeface="Arial"/>
                <a:cs typeface="+mn-cs"/>
              </a:rPr>
              <a:t>Кабалевский</a:t>
            </a:r>
            <a:endParaRPr lang="ru-RU" sz="2200" b="1" i="1" dirty="0">
              <a:solidFill>
                <a:srgbClr val="17375E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73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19709" y="951920"/>
            <a:ext cx="7920210" cy="587828"/>
          </a:xfrm>
          <a:prstGeom prst="wave">
            <a:avLst>
              <a:gd name="adj1" fmla="val 12500"/>
              <a:gd name="adj2" fmla="val -5241"/>
            </a:avLst>
          </a:prstGeom>
        </p:spPr>
        <p:txBody>
          <a:bodyPr spcFirstLastPara="1" rtlCol="0">
            <a:prstTxWarp prst="textArchDown">
              <a:avLst>
                <a:gd name="adj" fmla="val 21573244"/>
              </a:avLst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Нота ДО! Дорога в профессию!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retto Script Two" pitchFamily="66" charset="-52"/>
            </a:endParaRPr>
          </a:p>
        </p:txBody>
      </p:sp>
      <p:pic>
        <p:nvPicPr>
          <p:cNvPr id="13314" name="Picture 21" descr="balloons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709" y="368783"/>
            <a:ext cx="855663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1" descr="balloons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6063" y="4649788"/>
            <a:ext cx="1052512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35261" y="1927708"/>
            <a:ext cx="4383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02279" y="2326822"/>
            <a:ext cx="5963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600" b="1" spc="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0" y="1592982"/>
            <a:ext cx="7784706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1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086" y="1762811"/>
            <a:ext cx="8946036" cy="55947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 </a:t>
            </a:r>
            <a:r>
              <a:rPr lang="ru-RU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endParaRPr lang="ru-RU" dirty="0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0" y="2234414"/>
            <a:ext cx="8832917" cy="942975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buFont typeface="Arial" charset="0"/>
              <a:buNone/>
            </a:pPr>
            <a:r>
              <a:rPr lang="ru-RU" sz="3000" b="1" dirty="0" smtClean="0">
                <a:solidFill>
                  <a:srgbClr val="17375E"/>
                </a:solidFill>
              </a:rPr>
              <a:t>  </a:t>
            </a:r>
            <a:endParaRPr lang="ru-RU" sz="3000" dirty="0" smtClean="0">
              <a:solidFill>
                <a:srgbClr val="17375E"/>
              </a:solidFill>
            </a:endParaRPr>
          </a:p>
          <a:p>
            <a:pPr algn="ctr" eaLnBrk="1" hangingPunct="1">
              <a:lnSpc>
                <a:spcPct val="70000"/>
              </a:lnSpc>
              <a:buFont typeface="Arial" charset="0"/>
              <a:buNone/>
            </a:pPr>
            <a:endParaRPr lang="ru-RU" sz="3000" dirty="0" smtClean="0">
              <a:solidFill>
                <a:srgbClr val="17375E"/>
              </a:solidFill>
            </a:endParaRPr>
          </a:p>
          <a:p>
            <a:pPr algn="ctr" eaLnBrk="1" hangingPunct="1">
              <a:lnSpc>
                <a:spcPct val="70000"/>
              </a:lnSpc>
              <a:buFont typeface="Arial" charset="0"/>
              <a:buNone/>
            </a:pPr>
            <a:endParaRPr lang="ru-RU" sz="2600" dirty="0" smtClean="0">
              <a:solidFill>
                <a:srgbClr val="17375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30" y="2997722"/>
            <a:ext cx="6424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                      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8034" y="3688277"/>
            <a:ext cx="9144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300" b="1" dirty="0" smtClean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365" name="Рисунок 3" descr="74622822_muzyka68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318375" y="5005388"/>
            <a:ext cx="157321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76447" y="191387"/>
            <a:ext cx="831376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Все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мы родом из детства</a:t>
            </a:r>
            <a:endParaRPr lang="ru-RU" sz="2800" dirty="0">
              <a:solidFill>
                <a:srgbClr val="C00000"/>
              </a:solidFill>
            </a:endParaRPr>
          </a:p>
          <a:p>
            <a:pPr lvl="0"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самого детства мне всегда нравилось выступать. Любовь к песни, народному творчеству и фольклору мне привела еще в детском саду музыкальный руководитель, Назаренко Людмила Ивановна, моя тетя, мой Наставник.  Мы выступали на праздниках, как в ДОУ , так и по городу Каспийск. В семейном кругу я тоже всегда проводила праздники. И всегда поддерживала меня моя  родная, любимая мама, Надежда Николаевна.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узыка окружала меня повсюду, вокальный кружок, музыкальная школа, хореография- все это повлияло на мой выбор стать музыкантом.</a:t>
            </a:r>
          </a:p>
          <a:p>
            <a:pPr lvl="0"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Закончив музыкальную школу в г. Каспийск, я пошла работать музыкальным руководителем в свой любимый детский сад №29 «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Дельфинчик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 И вот почти 21 год я стараюсь развивать в детях творчество, прививаю любовь к музыке, в каждом ребенке помогаю раскрыть свои таланты»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 мне нравится создавать для детей праздник, наполнять их жизнь радостью. ведь самое важное для меня- не просто донести всю красоту музыкального мира, а правильно ее преподнести, а для этого важно в душе самому оставаться ребенком.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475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086" y="1762811"/>
            <a:ext cx="8946036" cy="55947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 </a:t>
            </a:r>
            <a:r>
              <a:rPr lang="ru-RU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endParaRPr lang="ru-RU" dirty="0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0" y="2234414"/>
            <a:ext cx="8832917" cy="942975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buFont typeface="Arial" charset="0"/>
              <a:buNone/>
            </a:pPr>
            <a:r>
              <a:rPr lang="ru-RU" sz="3000" b="1" dirty="0" smtClean="0">
                <a:solidFill>
                  <a:srgbClr val="17375E"/>
                </a:solidFill>
              </a:rPr>
              <a:t>  </a:t>
            </a:r>
            <a:endParaRPr lang="ru-RU" sz="3000" dirty="0" smtClean="0">
              <a:solidFill>
                <a:srgbClr val="17375E"/>
              </a:solidFill>
            </a:endParaRPr>
          </a:p>
          <a:p>
            <a:pPr algn="ctr" eaLnBrk="1" hangingPunct="1">
              <a:lnSpc>
                <a:spcPct val="70000"/>
              </a:lnSpc>
              <a:buFont typeface="Arial" charset="0"/>
              <a:buNone/>
            </a:pPr>
            <a:endParaRPr lang="ru-RU" sz="3000" dirty="0" smtClean="0">
              <a:solidFill>
                <a:srgbClr val="17375E"/>
              </a:solidFill>
            </a:endParaRPr>
          </a:p>
          <a:p>
            <a:pPr algn="ctr" eaLnBrk="1" hangingPunct="1">
              <a:lnSpc>
                <a:spcPct val="70000"/>
              </a:lnSpc>
              <a:buFont typeface="Arial" charset="0"/>
              <a:buNone/>
            </a:pPr>
            <a:endParaRPr lang="ru-RU" sz="2600" dirty="0" smtClean="0">
              <a:solidFill>
                <a:srgbClr val="17375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30" y="2997722"/>
            <a:ext cx="6424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                      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8034" y="3688277"/>
            <a:ext cx="9144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300" b="1" dirty="0" smtClean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365" name="Рисунок 3" descr="74622822_muzyka68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318375" y="5005388"/>
            <a:ext cx="157321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" y="0"/>
            <a:ext cx="1646237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77" y="0"/>
            <a:ext cx="1768475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34" y="60351"/>
            <a:ext cx="1420813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606"/>
            <a:ext cx="19208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94" y="2477387"/>
            <a:ext cx="2827221" cy="252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435" y="2200485"/>
            <a:ext cx="2318176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63" y="5204711"/>
            <a:ext cx="308330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347" y="60351"/>
            <a:ext cx="1824112" cy="214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3" y="5114223"/>
            <a:ext cx="15113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83" y="5204711"/>
            <a:ext cx="2938463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2236813"/>
            <a:ext cx="1852059" cy="245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59" y="60351"/>
            <a:ext cx="1890713" cy="214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11415"/>
            <a:ext cx="24749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08" y="4687185"/>
            <a:ext cx="17256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2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086" y="1762811"/>
            <a:ext cx="8946036" cy="55947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 </a:t>
            </a:r>
            <a:r>
              <a:rPr lang="ru-RU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endParaRPr lang="ru-RU" dirty="0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0" y="2234414"/>
            <a:ext cx="8832917" cy="942975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buFont typeface="Arial" charset="0"/>
              <a:buNone/>
            </a:pPr>
            <a:r>
              <a:rPr lang="ru-RU" sz="3000" b="1" dirty="0" smtClean="0">
                <a:solidFill>
                  <a:srgbClr val="17375E"/>
                </a:solidFill>
              </a:rPr>
              <a:t>  </a:t>
            </a:r>
            <a:endParaRPr lang="ru-RU" sz="3000" dirty="0" smtClean="0">
              <a:solidFill>
                <a:srgbClr val="17375E"/>
              </a:solidFill>
            </a:endParaRPr>
          </a:p>
          <a:p>
            <a:pPr algn="ctr" eaLnBrk="1" hangingPunct="1">
              <a:lnSpc>
                <a:spcPct val="70000"/>
              </a:lnSpc>
              <a:buFont typeface="Arial" charset="0"/>
              <a:buNone/>
            </a:pPr>
            <a:endParaRPr lang="ru-RU" sz="3000" dirty="0" smtClean="0">
              <a:solidFill>
                <a:srgbClr val="17375E"/>
              </a:solidFill>
            </a:endParaRPr>
          </a:p>
          <a:p>
            <a:pPr algn="ctr" eaLnBrk="1" hangingPunct="1">
              <a:lnSpc>
                <a:spcPct val="70000"/>
              </a:lnSpc>
              <a:buFont typeface="Arial" charset="0"/>
              <a:buNone/>
            </a:pPr>
            <a:endParaRPr lang="ru-RU" sz="2600" dirty="0" smtClean="0">
              <a:solidFill>
                <a:srgbClr val="17375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30" y="2997722"/>
            <a:ext cx="6424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                      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8034" y="3688277"/>
            <a:ext cx="9144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300" b="1" dirty="0" smtClean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365" name="Рисунок 3" descr="74622822_muzyka68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318375" y="5005388"/>
            <a:ext cx="157321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6530" y="760220"/>
            <a:ext cx="64314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j-ea"/>
              <a:cs typeface="+mj-cs"/>
            </a:endParaRPr>
          </a:p>
          <a:p>
            <a:r>
              <a:rPr lang="ru-RU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Нота </a:t>
            </a:r>
            <a:r>
              <a:rPr lang="ru-RU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РЕ! Ребенок творческий!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9" y="1837438"/>
            <a:ext cx="6719148" cy="454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3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086" y="1762811"/>
            <a:ext cx="8946036" cy="55947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4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 </a:t>
            </a:r>
            <a:r>
              <a:rPr lang="ru-RU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endParaRPr lang="ru-RU" dirty="0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0" y="2234414"/>
            <a:ext cx="8832917" cy="942975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buFont typeface="Arial" charset="0"/>
              <a:buNone/>
            </a:pPr>
            <a:r>
              <a:rPr lang="ru-RU" sz="3000" b="1" dirty="0" smtClean="0">
                <a:solidFill>
                  <a:srgbClr val="17375E"/>
                </a:solidFill>
              </a:rPr>
              <a:t>  </a:t>
            </a:r>
            <a:endParaRPr lang="ru-RU" sz="3000" dirty="0" smtClean="0">
              <a:solidFill>
                <a:srgbClr val="17375E"/>
              </a:solidFill>
            </a:endParaRPr>
          </a:p>
          <a:p>
            <a:pPr algn="ctr" eaLnBrk="1" hangingPunct="1">
              <a:lnSpc>
                <a:spcPct val="70000"/>
              </a:lnSpc>
              <a:buFont typeface="Arial" charset="0"/>
              <a:buNone/>
            </a:pPr>
            <a:endParaRPr lang="ru-RU" sz="3000" dirty="0" smtClean="0">
              <a:solidFill>
                <a:srgbClr val="17375E"/>
              </a:solidFill>
            </a:endParaRPr>
          </a:p>
          <a:p>
            <a:pPr algn="ctr" eaLnBrk="1" hangingPunct="1">
              <a:lnSpc>
                <a:spcPct val="70000"/>
              </a:lnSpc>
              <a:buFont typeface="Arial" charset="0"/>
              <a:buNone/>
            </a:pPr>
            <a:endParaRPr lang="ru-RU" sz="2600" dirty="0" smtClean="0">
              <a:solidFill>
                <a:srgbClr val="17375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30" y="2997722"/>
            <a:ext cx="6424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                      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8034" y="3688277"/>
            <a:ext cx="9144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300" b="1" dirty="0" smtClean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365" name="Рисунок 3" descr="74622822_muzyka68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318375" y="5005388"/>
            <a:ext cx="157321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06056" y="1073888"/>
            <a:ext cx="8006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мне нравится создавать для детей праздник, наполнять их жизнь радостью. ведь самое важное для меня- не просто донести всю красоту музыкального мира, а правильно ее преподнести, а для этого важно в душе самому оставаться ребенком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04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Содержимое 2"/>
          <p:cNvSpPr>
            <a:spLocks noGrp="1"/>
          </p:cNvSpPr>
          <p:nvPr>
            <p:ph idx="1"/>
          </p:nvPr>
        </p:nvSpPr>
        <p:spPr>
          <a:xfrm>
            <a:off x="-206062" y="1185863"/>
            <a:ext cx="9350062" cy="438537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900" b="1" dirty="0" smtClean="0"/>
              <a:t>            </a:t>
            </a:r>
          </a:p>
          <a:p>
            <a:pPr algn="just">
              <a:buFont typeface="Arial" charset="0"/>
              <a:buNone/>
            </a:pPr>
            <a:r>
              <a:rPr lang="ru-RU" sz="1100" dirty="0" smtClean="0">
                <a:solidFill>
                  <a:srgbClr val="002060"/>
                </a:solidFill>
              </a:rPr>
              <a:t>           </a:t>
            </a:r>
            <a:endParaRPr lang="ru-RU" sz="900" dirty="0" smtClean="0"/>
          </a:p>
          <a:p>
            <a:pPr algn="just">
              <a:buFont typeface="Arial" charset="0"/>
              <a:buNone/>
            </a:pPr>
            <a:endParaRPr lang="ru-RU" sz="900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b="1" dirty="0" smtClean="0"/>
          </a:p>
          <a:p>
            <a:pPr algn="just">
              <a:buFont typeface="Arial" charset="0"/>
              <a:buNone/>
            </a:pPr>
            <a:endParaRPr lang="ru-RU" sz="900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39604" y="165956"/>
            <a:ext cx="4392891" cy="1209151"/>
          </a:xfrm>
        </p:spPr>
        <p:txBody>
          <a:bodyPr/>
          <a:lstStyle/>
          <a:p>
            <a:r>
              <a:rPr lang="ru-RU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«Я, музыка и дети»</a:t>
            </a:r>
            <a:endParaRPr lang="ru-RU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43" y="1341979"/>
            <a:ext cx="3001946" cy="25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77" y="4134098"/>
            <a:ext cx="3183468" cy="239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1890"/>
            <a:ext cx="3051413" cy="254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91" y="4158435"/>
            <a:ext cx="3015186" cy="238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37" y="1095459"/>
            <a:ext cx="2323612" cy="288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35" y="1343970"/>
            <a:ext cx="3419952" cy="256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Informal Roman"/>
        <a:ea typeface=""/>
        <a:cs typeface=""/>
      </a:majorFont>
      <a:minorFont>
        <a:latin typeface="Arial"/>
        <a:ea typeface=""/>
        <a:cs typeface="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2157</TotalTime>
  <Words>602</Words>
  <Application>Microsoft Office PowerPoint</Application>
  <PresentationFormat>Экран (4:3)</PresentationFormat>
  <Paragraphs>129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</vt:lpstr>
      <vt:lpstr>               </vt:lpstr>
      <vt:lpstr>               </vt:lpstr>
      <vt:lpstr>               </vt:lpstr>
      <vt:lpstr>«Я, музыка и дети»</vt:lpstr>
      <vt:lpstr>Презентация PowerPoint</vt:lpstr>
      <vt:lpstr>Презентация PowerPoint</vt:lpstr>
      <vt:lpstr>Нота МИ! Минута Славы!</vt:lpstr>
      <vt:lpstr>. Мои дети неоднократно участвовали в различных муниципальных мероприятиях и стали победителями городского конкурса «Мы ищем таланты в номинации «Лучший танец»</vt:lpstr>
      <vt:lpstr>Презентация PowerPoint</vt:lpstr>
      <vt:lpstr>Презентация PowerPoint</vt:lpstr>
      <vt:lpstr>Презентация PowerPoint</vt:lpstr>
      <vt:lpstr>          «Реализовать  свою неуёмную фантазию и творчество мне помогает работа с коллегами.   Всеми своими знаниями активно делюсь опытом и обмениваюсь через открытые занятия, семинары, мастер-классы и другие формы работы. Это помогает мне организовать работу по поиску и применению инновационных технологий, программ, методов и приемов. Работа в команде единомышленников дает возможность получить общую формулу успеха.» </vt:lpstr>
      <vt:lpstr>Презентация PowerPoint</vt:lpstr>
      <vt:lpstr>Презентация PowerPoint</vt:lpstr>
      <vt:lpstr> Нота СОЛЬ! Соль жизни! </vt:lpstr>
      <vt:lpstr>       Соль жизни состоит в том, чтобы постоянно самосовершенствоваться, идти в ногу со временем, получать новые знания, ведь от того что знает и умеет педагог, зависит то , чему и как научит он своих воспитанников»</vt:lpstr>
      <vt:lpstr>  </vt:lpstr>
      <vt:lpstr>  </vt:lpstr>
      <vt:lpstr>  </vt:lpstr>
      <vt:lpstr>Нота ЛЯ! Веселая тональность!</vt:lpstr>
      <vt:lpstr>      «Ля - веселая тональность-залог моего хорошего настроения - это моя семья и здоровый образ жизни.  Мы любим вместе активно проводить время, участвовать в конкурсах, путешествовать, открывать для себя новые места, проведение совместного досуга помогает мне оставаться позитивной и уверенной в себе».  </vt:lpstr>
      <vt:lpstr>Презентация PowerPoint</vt:lpstr>
      <vt:lpstr> Нота СИ! Сила МУЗЫКИ!</vt:lpstr>
      <vt:lpstr>                Взаимодействия с родителями строится по принципу доверительного</vt:lpstr>
      <vt:lpstr>            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1</cp:lastModifiedBy>
  <cp:revision>187</cp:revision>
  <cp:lastPrinted>2024-03-03T15:25:25Z</cp:lastPrinted>
  <dcterms:created xsi:type="dcterms:W3CDTF">2014-07-09T19:50:31Z</dcterms:created>
  <dcterms:modified xsi:type="dcterms:W3CDTF">2024-03-05T05:13:35Z</dcterms:modified>
</cp:coreProperties>
</file>